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6"/>
  </p:notesMasterIdLst>
  <p:sldIdLst>
    <p:sldId id="274" r:id="rId2"/>
    <p:sldId id="275" r:id="rId3"/>
    <p:sldId id="265" r:id="rId4"/>
    <p:sldId id="257" r:id="rId5"/>
    <p:sldId id="276" r:id="rId6"/>
    <p:sldId id="266" r:id="rId7"/>
    <p:sldId id="277" r:id="rId8"/>
    <p:sldId id="281" r:id="rId9"/>
    <p:sldId id="268" r:id="rId10"/>
    <p:sldId id="280" r:id="rId11"/>
    <p:sldId id="267" r:id="rId12"/>
    <p:sldId id="269" r:id="rId13"/>
    <p:sldId id="270" r:id="rId14"/>
    <p:sldId id="279" r:id="rId15"/>
  </p:sldIdLst>
  <p:sldSz cx="9144000" cy="6858000" type="screen4x3"/>
  <p:notesSz cx="7315200" cy="96012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D005A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6248" autoAdjust="0"/>
    <p:restoredTop sz="94660"/>
  </p:normalViewPr>
  <p:slideViewPr>
    <p:cSldViewPr>
      <p:cViewPr varScale="1">
        <p:scale>
          <a:sx n="79" d="100"/>
          <a:sy n="79" d="100"/>
        </p:scale>
        <p:origin x="1541" y="7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388"/>
          </a:xfrm>
          <a:prstGeom prst="rect">
            <a:avLst/>
          </a:prstGeom>
        </p:spPr>
        <p:txBody>
          <a:bodyPr vert="horz" lIns="95747" tIns="47873" rIns="95747" bIns="47873" rtlCol="0"/>
          <a:lstStyle>
            <a:lvl1pPr algn="r">
              <a:defRPr sz="1300"/>
            </a:lvl1pPr>
          </a:lstStyle>
          <a:p>
            <a:fld id="{C8A9D97B-486C-40C3-94EC-7A4D214F6255}" type="datetimeFigureOut">
              <a:rPr lang="en-US" smtClean="0"/>
              <a:pPr/>
              <a:t>6/14/2025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5747" tIns="47873" rIns="95747" bIns="47873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1226"/>
            <a:ext cx="5852160" cy="4320213"/>
          </a:xfrm>
          <a:prstGeom prst="rect">
            <a:avLst/>
          </a:prstGeom>
        </p:spPr>
        <p:txBody>
          <a:bodyPr vert="horz" lIns="95747" tIns="47873" rIns="95747" bIns="47873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173"/>
            <a:ext cx="3169920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l">
              <a:defRPr sz="13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173"/>
            <a:ext cx="3169920" cy="480388"/>
          </a:xfrm>
          <a:prstGeom prst="rect">
            <a:avLst/>
          </a:prstGeom>
        </p:spPr>
        <p:txBody>
          <a:bodyPr vert="horz" lIns="95747" tIns="47873" rIns="95747" bIns="47873" rtlCol="0" anchor="b"/>
          <a:lstStyle>
            <a:lvl1pPr algn="r">
              <a:defRPr sz="1300"/>
            </a:lvl1pPr>
          </a:lstStyle>
          <a:p>
            <a:fld id="{EDD53765-D68A-450B-99D4-D8444A6AC4B9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fld id="{EDD53765-D68A-450B-99D4-D8444A6AC4B9}" type="slidenum">
              <a:rPr kumimoji="0" lang="en-US" sz="1200" b="1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pPr marL="0" marR="0" lvl="0" indent="0" algn="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1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07101468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Baby Dedications, Baptisms, Weddings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53765-D68A-450B-99D4-D8444A6AC4B9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0137434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78FB48-74FB-915C-DC9C-5F505736BAB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>
            <a:extLst>
              <a:ext uri="{FF2B5EF4-FFF2-40B4-BE49-F238E27FC236}">
                <a16:creationId xmlns:a16="http://schemas.microsoft.com/office/drawing/2014/main" id="{0E9C29D7-D837-E476-8917-E79C3B86B8C1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>
            <a:extLst>
              <a:ext uri="{FF2B5EF4-FFF2-40B4-BE49-F238E27FC236}">
                <a16:creationId xmlns:a16="http://schemas.microsoft.com/office/drawing/2014/main" id="{8BFFA83D-5A5A-3E7A-EBB7-DF70E505DDC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>Baby Dedications, Baptisms, Weddings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043CB5EA-F96F-EEDF-DD77-7FD317BA364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DD53765-D68A-450B-99D4-D8444A6AC4B9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0830666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AC27559-D69B-424E-917F-9BEC17E6FD7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BE4E599-2B93-4151-9B67-100CE90576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BE1D6E1-AE6D-4E90-B2B7-34EADBD92A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F6BB543-4F56-40FC-B838-609C7B5DA2E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570EEF1-2F61-4C0F-ABDA-7DCCFB87BEF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EA4787C-213C-4315-8978-1BBDBBA668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361EDEBA-8BFF-456D-9FA5-78924E1B3F6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09CC9C6-449C-4286-9443-D945CDA321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91FC4D0D-1FFA-4867-A0A2-27E3A2F119C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A114F2C-3B66-4098-BEEB-0AD63224588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367F5B2-5C12-4724-9155-710CD04FBF7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 smtClean="0"/>
            </a:lvl1pPr>
          </a:lstStyle>
          <a:p>
            <a:pPr>
              <a:defRPr/>
            </a:pPr>
            <a:fld id="{D683483C-29D0-4D58-B462-EE496CC9477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bcopv.org/app" TargetMode="External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6700" y="3940175"/>
            <a:ext cx="8610600" cy="2079625"/>
          </a:xfrm>
        </p:spPr>
        <p:txBody>
          <a:bodyPr/>
          <a:lstStyle/>
          <a:p>
            <a:r>
              <a:rPr lang="en-US" b="1" dirty="0"/>
              <a:t>WELCOME TO THE</a:t>
            </a:r>
            <a:br>
              <a:rPr lang="en-US" b="1" dirty="0"/>
            </a:br>
            <a:r>
              <a:rPr lang="en-US" b="1" dirty="0"/>
              <a:t>MINISTRY LEADER MEETING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7800" y="5486400"/>
            <a:ext cx="6400800" cy="1066800"/>
          </a:xfrm>
        </p:spPr>
        <p:txBody>
          <a:bodyPr/>
          <a:lstStyle/>
          <a:p>
            <a:r>
              <a:rPr lang="en-US" dirty="0"/>
              <a:t>June 14, 2025</a:t>
            </a:r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 descr="1 Church Title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09800" y="-228600"/>
            <a:ext cx="4724400" cy="4724400"/>
          </a:xfrm>
          <a:prstGeom prst="rect">
            <a:avLst/>
          </a:prstGeom>
        </p:spPr>
      </p:pic>
      <p:sp>
        <p:nvSpPr>
          <p:cNvPr id="5" name="Rectangle 4"/>
          <p:cNvSpPr/>
          <p:nvPr/>
        </p:nvSpPr>
        <p:spPr>
          <a:xfrm>
            <a:off x="1447800" y="6172200"/>
            <a:ext cx="6248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>
                <a:solidFill>
                  <a:srgbClr val="800080"/>
                </a:solidFill>
              </a:rPr>
              <a:t>THANK YOU FOR JOINING. WE WILL BEGIN SHORTLY.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Church Calendar</a:t>
            </a:r>
          </a:p>
        </p:txBody>
      </p:sp>
      <p:sp>
        <p:nvSpPr>
          <p:cNvPr id="4" name="Rectangle 3"/>
          <p:cNvSpPr/>
          <p:nvPr/>
        </p:nvSpPr>
        <p:spPr>
          <a:xfrm>
            <a:off x="381000" y="1143000"/>
            <a:ext cx="8534400" cy="34163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Consolidated Web Calendar – Demonstration</a:t>
            </a:r>
          </a:p>
          <a:p>
            <a:endParaRPr lang="en-US" dirty="0"/>
          </a:p>
          <a:p>
            <a:r>
              <a:rPr lang="en-US" dirty="0"/>
              <a:t>How to submit ministry events for the calendar</a:t>
            </a:r>
          </a:p>
          <a:p>
            <a:endParaRPr lang="en-US" dirty="0"/>
          </a:p>
          <a:p>
            <a:r>
              <a:rPr lang="en-US" dirty="0"/>
              <a:t>Full year event submissions to prepare for budget</a:t>
            </a:r>
          </a:p>
          <a:p>
            <a:endParaRPr lang="en-US" dirty="0"/>
          </a:p>
          <a:p>
            <a:r>
              <a:rPr lang="en-US" dirty="0"/>
              <a:t>Funerals may supersede any Saturday events so always prepare alternative.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835269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Ministry Priority</a:t>
            </a:r>
          </a:p>
        </p:txBody>
      </p:sp>
      <p:sp>
        <p:nvSpPr>
          <p:cNvPr id="5" name="Rectangle 4"/>
          <p:cNvSpPr/>
          <p:nvPr/>
        </p:nvSpPr>
        <p:spPr>
          <a:xfrm>
            <a:off x="762000" y="4648828"/>
            <a:ext cx="784860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400" dirty="0"/>
              <a:t>Every Ministry will be reviewed and assessed</a:t>
            </a:r>
          </a:p>
          <a:p>
            <a:pPr>
              <a:buFont typeface="Wingdings" pitchFamily="2" charset="2"/>
              <a:buChar char="v"/>
            </a:pPr>
            <a:endParaRPr lang="en-US" sz="1400" dirty="0"/>
          </a:p>
          <a:p>
            <a:pPr>
              <a:buFont typeface="Wingdings" pitchFamily="2" charset="2"/>
              <a:buChar char="v"/>
            </a:pPr>
            <a:r>
              <a:rPr lang="en-US" sz="1400" dirty="0"/>
              <a:t>Each will be rated: Resume, Refocus, or Retire</a:t>
            </a:r>
          </a:p>
          <a:p>
            <a:pPr>
              <a:buFont typeface="Wingdings" pitchFamily="2" charset="2"/>
              <a:buChar char="v"/>
            </a:pPr>
            <a:endParaRPr lang="en-US" sz="1400" dirty="0"/>
          </a:p>
          <a:p>
            <a:pPr>
              <a:buFont typeface="Wingdings" pitchFamily="2" charset="2"/>
              <a:buChar char="v"/>
            </a:pPr>
            <a:r>
              <a:rPr lang="en-US" sz="1400" dirty="0"/>
              <a:t>Reviews to be completed with review committee &amp; current leader</a:t>
            </a:r>
          </a:p>
          <a:p>
            <a:pPr>
              <a:buFont typeface="Wingdings" pitchFamily="2" charset="2"/>
              <a:buChar char="v"/>
            </a:pPr>
            <a:endParaRPr lang="en-US" sz="1400" dirty="0"/>
          </a:p>
          <a:p>
            <a:pPr>
              <a:buFont typeface="Wingdings" pitchFamily="2" charset="2"/>
              <a:buChar char="v"/>
            </a:pPr>
            <a:r>
              <a:rPr lang="en-US" sz="1400" dirty="0"/>
              <a:t>New ministry needs should be recommended during this time</a:t>
            </a:r>
          </a:p>
          <a:p>
            <a:endParaRPr lang="en-US" sz="1400" dirty="0"/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2A36FE0E-B3E6-0F19-E263-7F5C0822C4B2}"/>
              </a:ext>
            </a:extLst>
          </p:cNvPr>
          <p:cNvSpPr/>
          <p:nvPr/>
        </p:nvSpPr>
        <p:spPr>
          <a:xfrm>
            <a:off x="533400" y="1196242"/>
            <a:ext cx="8077200" cy="255454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sz="1600" dirty="0"/>
              <a:t>Develop a complete relationship with God (mind, heart, soul) - Worship</a:t>
            </a:r>
          </a:p>
          <a:p>
            <a:pPr>
              <a:buFont typeface="Wingdings" pitchFamily="2" charset="2"/>
              <a:buChar char="v"/>
            </a:pP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/>
              <a:t>Reach Lost Souls for Christ - Evangelism</a:t>
            </a:r>
          </a:p>
          <a:p>
            <a:pPr>
              <a:buFont typeface="Wingdings" pitchFamily="2" charset="2"/>
              <a:buChar char="v"/>
            </a:pP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/>
              <a:t>Transformed lives of believers - Discipleship</a:t>
            </a:r>
          </a:p>
          <a:p>
            <a:pPr>
              <a:buFont typeface="Wingdings" pitchFamily="2" charset="2"/>
              <a:buChar char="v"/>
            </a:pP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/>
              <a:t>Serve our community and each other - Ministry</a:t>
            </a:r>
          </a:p>
          <a:p>
            <a:pPr>
              <a:buFont typeface="Wingdings" pitchFamily="2" charset="2"/>
              <a:buChar char="v"/>
            </a:pPr>
            <a:endParaRPr lang="en-US" sz="1600" dirty="0"/>
          </a:p>
          <a:p>
            <a:pPr>
              <a:buFont typeface="Wingdings" pitchFamily="2" charset="2"/>
              <a:buChar char="v"/>
            </a:pPr>
            <a:r>
              <a:rPr lang="en-US" sz="1600" dirty="0"/>
              <a:t>Connect the body in meaningful ways - Fellowship</a:t>
            </a:r>
          </a:p>
          <a:p>
            <a:endParaRPr lang="en-US" sz="16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Ministry Budgets</a:t>
            </a:r>
          </a:p>
        </p:txBody>
      </p:sp>
      <p:sp>
        <p:nvSpPr>
          <p:cNvPr id="4" name="Rectangle 3"/>
          <p:cNvSpPr/>
          <p:nvPr/>
        </p:nvSpPr>
        <p:spPr>
          <a:xfrm>
            <a:off x="762000" y="1219200"/>
            <a:ext cx="7848600" cy="424731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Investment priorities will be made in ministries that are growing and generating growth inside and outside the church walls! This means activities with sharing the Gospel take priority.</a:t>
            </a:r>
          </a:p>
          <a:p>
            <a:pPr algn="ctr"/>
            <a:endParaRPr lang="en-US" dirty="0"/>
          </a:p>
          <a:p>
            <a:r>
              <a:rPr lang="en-US" dirty="0"/>
              <a:t>Remember to request funds at least 2 weeks before needed (not before the date of an event)</a:t>
            </a:r>
          </a:p>
          <a:p>
            <a:endParaRPr lang="en-US" dirty="0"/>
          </a:p>
          <a:p>
            <a:r>
              <a:rPr lang="en-US" dirty="0"/>
              <a:t>All funds require receipts be turned into church comptroller</a:t>
            </a:r>
          </a:p>
          <a:p>
            <a:endParaRPr lang="en-US" dirty="0"/>
          </a:p>
          <a:p>
            <a:r>
              <a:rPr lang="en-US" dirty="0"/>
              <a:t>If in doubt, ask before you spend your own money. Church will not reimburse for unauthorized items. (i.e. Zoom fees, personal items, excessive taxes)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Reminders &amp; Wrap Up</a:t>
            </a:r>
          </a:p>
        </p:txBody>
      </p:sp>
      <p:sp>
        <p:nvSpPr>
          <p:cNvPr id="4" name="Rectangle 3"/>
          <p:cNvSpPr/>
          <p:nvPr/>
        </p:nvSpPr>
        <p:spPr>
          <a:xfrm>
            <a:off x="609600" y="990600"/>
            <a:ext cx="8229600" cy="480131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buFont typeface="Wingdings" pitchFamily="2" charset="2"/>
              <a:buChar char="v"/>
            </a:pPr>
            <a:r>
              <a:rPr lang="en-US" dirty="0"/>
              <a:t>Continue single Worship service (until attendance necessitates change)</a:t>
            </a:r>
          </a:p>
          <a:p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Church Security focus (People and Property)</a:t>
            </a:r>
            <a:br>
              <a:rPr lang="en-US" dirty="0"/>
            </a:br>
            <a:r>
              <a:rPr lang="en-US" dirty="0"/>
              <a:t>	-Retraining from contractor</a:t>
            </a:r>
            <a:br>
              <a:rPr lang="en-US" dirty="0"/>
            </a:br>
            <a:r>
              <a:rPr lang="en-US" dirty="0"/>
              <a:t>	-Security camera monitoring to resume</a:t>
            </a:r>
            <a:br>
              <a:rPr lang="en-US" dirty="0"/>
            </a:br>
            <a:r>
              <a:rPr lang="en-US" dirty="0"/>
              <a:t>	- Other measures discussed by Security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Next Church wide Ministry leader meeting will be October</a:t>
            </a:r>
            <a:br>
              <a:rPr lang="en-US" dirty="0"/>
            </a:br>
            <a:r>
              <a:rPr lang="en-US" dirty="0"/>
              <a:t>	- Individuals and smaller groups will meet throughout</a:t>
            </a:r>
            <a:br>
              <a:rPr lang="en-US" dirty="0"/>
            </a:b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Major Calendar Events – Should be done now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After Action Reports</a:t>
            </a:r>
          </a:p>
          <a:p>
            <a:pPr>
              <a:buFont typeface="Wingdings" pitchFamily="2" charset="2"/>
              <a:buChar char="v"/>
            </a:pPr>
            <a:endParaRPr lang="en-US" dirty="0"/>
          </a:p>
          <a:p>
            <a:pPr>
              <a:buFont typeface="Wingdings" pitchFamily="2" charset="2"/>
              <a:buChar char="v"/>
            </a:pPr>
            <a:r>
              <a:rPr lang="en-US" dirty="0"/>
              <a:t>Church.app Mobile app for ministry leaders.</a:t>
            </a:r>
          </a:p>
          <a:p>
            <a:pPr lvl="2"/>
            <a:r>
              <a:rPr lang="en-US" dirty="0">
                <a:hlinkClick r:id="rId3"/>
              </a:rPr>
              <a:t>www.fbcopv.org/app</a:t>
            </a:r>
            <a:r>
              <a:rPr lang="en-US" dirty="0"/>
              <a:t>  Available for IOS &amp; Android</a:t>
            </a:r>
          </a:p>
          <a:p>
            <a:endParaRPr lang="en-US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Open Floor Discussion</a:t>
            </a:r>
          </a:p>
        </p:txBody>
      </p:sp>
    </p:spTree>
    <p:extLst>
      <p:ext uri="{BB962C8B-B14F-4D97-AF65-F5344CB8AC3E}">
        <p14:creationId xmlns:p14="http://schemas.microsoft.com/office/powerpoint/2010/main" val="276157952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Cross&amp;Globe.png"/>
          <p:cNvPicPr>
            <a:picLocks noChangeAspect="1"/>
          </p:cNvPicPr>
          <p:nvPr/>
        </p:nvPicPr>
        <p:blipFill>
          <a:blip r:embed="rId2">
            <a:lum bright="35000" contrast="-37000"/>
          </a:blip>
          <a:stretch>
            <a:fillRect/>
          </a:stretch>
        </p:blipFill>
        <p:spPr>
          <a:xfrm>
            <a:off x="5334000" y="2590800"/>
            <a:ext cx="3810000" cy="4267200"/>
          </a:xfrm>
          <a:prstGeom prst="rect">
            <a:avLst/>
          </a:prstGeom>
        </p:spPr>
      </p:pic>
      <p:sp>
        <p:nvSpPr>
          <p:cNvPr id="1025" name="Rectangle 1"/>
          <p:cNvSpPr>
            <a:spLocks noChangeArrowheads="1"/>
          </p:cNvSpPr>
          <p:nvPr/>
        </p:nvSpPr>
        <p:spPr bwMode="auto">
          <a:xfrm>
            <a:off x="533400" y="1403866"/>
            <a:ext cx="6324600" cy="37382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5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1. Todd E. Hammond – Senior Pastor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	</a:t>
            </a:r>
            <a:b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2. Eddie Johnson, Jr. – President/Chairman Deacons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       </a:t>
            </a:r>
            <a:r>
              <a:rPr lang="en-US" sz="1600" b="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Rickey Houston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Business Administrator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3. Leon Adkins – Vice President/Vice-Chairman Deacons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4. </a:t>
            </a:r>
            <a:r>
              <a:rPr lang="en-US" sz="160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Ken Grant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Treasurer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1600" b="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Lonnie Carr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Asst. Treasurer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5. </a:t>
            </a:r>
            <a:r>
              <a:rPr lang="en-US" sz="160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Otis Killings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Secretary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      </a:t>
            </a:r>
            <a:r>
              <a:rPr lang="en-US" sz="1600" b="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Eric Scott</a:t>
            </a:r>
            <a: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Asst. Secretary</a:t>
            </a:r>
            <a:br>
              <a:rPr kumimoji="0" lang="en-US" sz="1600" b="0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6. </a:t>
            </a:r>
            <a:r>
              <a:rPr lang="en-US" sz="1600" dirty="0"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Joe Butler</a:t>
            </a: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– At Large</a:t>
            </a:r>
            <a:b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</a:br>
            <a:r>
              <a:rPr kumimoji="0" lang="en-US" sz="1600" b="1" i="0" u="none" strike="noStrike" cap="none" normalizeH="0" baseline="0" dirty="0">
                <a:ln>
                  <a:noFill/>
                </a:ln>
                <a:solidFill>
                  <a:schemeClr val="tx1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7. Jaffice Donaldson – At Large</a:t>
            </a:r>
            <a:endParaRPr kumimoji="0" lang="en-US" sz="2400" b="0" i="0" u="none" strike="noStrike" cap="none" normalizeH="0" baseline="0" dirty="0">
              <a:ln>
                <a:noFill/>
              </a:ln>
              <a:solidFill>
                <a:schemeClr val="tx1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  <p:sp>
        <p:nvSpPr>
          <p:cNvPr id="5" name="Rectangle 4"/>
          <p:cNvSpPr/>
          <p:nvPr/>
        </p:nvSpPr>
        <p:spPr>
          <a:xfrm>
            <a:off x="381000" y="304800"/>
            <a:ext cx="7010400" cy="57515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fontAlgn="base">
              <a:lnSpc>
                <a:spcPct val="150000"/>
              </a:lnSpc>
              <a:spcBef>
                <a:spcPct val="0"/>
              </a:spcBef>
              <a:spcAft>
                <a:spcPct val="0"/>
              </a:spcAft>
            </a:pPr>
            <a:r>
              <a:rPr kumimoji="0" lang="en-US" sz="2400" b="1" i="0" u="sng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Executive Board</a:t>
            </a:r>
            <a:r>
              <a:rPr kumimoji="0" lang="en-US" sz="2400" b="1" i="1" u="none" strike="noStrike" cap="none" normalizeH="0" baseline="0" dirty="0">
                <a:ln>
                  <a:noFill/>
                </a:ln>
                <a:solidFill>
                  <a:srgbClr val="0070C0"/>
                </a:solidFill>
                <a:effectLst/>
                <a:latin typeface="Arial Rounded MT Bold" pitchFamily="34" charset="0"/>
                <a:ea typeface="Calibri" pitchFamily="34" charset="0"/>
                <a:cs typeface="Times New Roman" pitchFamily="18" charset="0"/>
              </a:rPr>
              <a:t> (Term 2025 -2028)</a:t>
            </a:r>
            <a:endParaRPr kumimoji="0" lang="en-US" sz="1200" b="0" i="0" u="none" strike="noStrike" cap="none" normalizeH="0" baseline="0" dirty="0">
              <a:ln>
                <a:noFill/>
              </a:ln>
              <a:solidFill>
                <a:srgbClr val="0070C0"/>
              </a:solidFill>
              <a:effectLst/>
              <a:latin typeface="Arial Rounded MT Bold" pitchFamily="34" charset="0"/>
              <a:cs typeface="Arial" pitchFamily="3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7" name="Rectangle 17"/>
          <p:cNvSpPr>
            <a:spLocks noChangeArrowheads="1"/>
          </p:cNvSpPr>
          <p:nvPr/>
        </p:nvSpPr>
        <p:spPr bwMode="auto">
          <a:xfrm>
            <a:off x="1371600" y="3048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/>
          </a:p>
        </p:txBody>
      </p:sp>
      <p:sp>
        <p:nvSpPr>
          <p:cNvPr id="2058" name="Rectangle 24"/>
          <p:cNvSpPr>
            <a:spLocks noChangeArrowheads="1"/>
          </p:cNvSpPr>
          <p:nvPr/>
        </p:nvSpPr>
        <p:spPr bwMode="auto">
          <a:xfrm>
            <a:off x="457200" y="2027238"/>
            <a:ext cx="184150" cy="3667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b="0"/>
          </a:p>
        </p:txBody>
      </p:sp>
      <p:pic>
        <p:nvPicPr>
          <p:cNvPr id="2059" name="Picture 11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52401" y="228600"/>
            <a:ext cx="1371600" cy="141019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9" name="TextBox 8"/>
          <p:cNvSpPr txBox="1"/>
          <p:nvPr/>
        </p:nvSpPr>
        <p:spPr>
          <a:xfrm>
            <a:off x="2057400" y="533400"/>
            <a:ext cx="57912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LEADERSHIP AGENDA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2209800" y="1447800"/>
            <a:ext cx="5791200" cy="44383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Welcome and Opening Thoughts</a:t>
            </a:r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Leadership Structure</a:t>
            </a:r>
          </a:p>
          <a:p>
            <a:pPr marL="342900" indent="-342900">
              <a:lnSpc>
                <a:spcPct val="200000"/>
              </a:lnSpc>
              <a:buFontTx/>
              <a:buAutoNum type="romanUcPeriod"/>
            </a:pPr>
            <a:r>
              <a:rPr lang="en-US" dirty="0"/>
              <a:t>High-Level Transition Timeline</a:t>
            </a:r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Progress Report</a:t>
            </a:r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Ministry Leader Reminders &amp; Priorities</a:t>
            </a:r>
            <a:endParaRPr lang="en-US" b="0" i="1" dirty="0"/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 Church Calendar</a:t>
            </a:r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 Reminders &amp; Wrap Up</a:t>
            </a:r>
          </a:p>
          <a:p>
            <a:pPr marL="342900" indent="-342900">
              <a:lnSpc>
                <a:spcPct val="200000"/>
              </a:lnSpc>
              <a:buAutoNum type="romanUcPeriod"/>
            </a:pPr>
            <a:r>
              <a:rPr lang="en-US" dirty="0"/>
              <a:t> Open Discussion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id="{B2016640-4C5D-B621-9452-9836D45A7D60}"/>
              </a:ext>
            </a:extLst>
          </p:cNvPr>
          <p:cNvSpPr txBox="1"/>
          <p:nvPr/>
        </p:nvSpPr>
        <p:spPr>
          <a:xfrm>
            <a:off x="8686799" y="1469923"/>
            <a:ext cx="4572000" cy="45243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I.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Transition Timeline Review (What have we done and what’s next)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II.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Review ministry list, leaders, &amp; contact info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III.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Budget amounts by ministry &amp; general information regarding approach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IV.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Review Process to request &amp; receive money (budgeted and/or collected)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V.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Reports/Comments from 6 Functional Ministers (Worship, Evangelism, Ministry, Fellowship, Discipleship, Student Ministry)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VI.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Major Calendar Events &amp; After Action Reports (AAR)</a:t>
            </a:r>
          </a:p>
          <a:p>
            <a:pPr marL="685800" marR="0" algn="l">
              <a:spcBef>
                <a:spcPts val="0"/>
              </a:spcBef>
              <a:spcAft>
                <a:spcPts val="0"/>
              </a:spcAft>
            </a:pP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VII.</a:t>
            </a:r>
            <a:r>
              <a:rPr lang="en-US" sz="800" b="0" i="0" dirty="0">
                <a:solidFill>
                  <a:srgbClr val="222222"/>
                </a:solidFill>
                <a:effectLst/>
                <a:latin typeface="Times New Roman" panose="02020603050405020304" pitchFamily="18" charset="0"/>
              </a:rPr>
              <a:t>               </a:t>
            </a:r>
            <a:r>
              <a:rPr lang="en-US" sz="1800" b="0" i="0" dirty="0">
                <a:solidFill>
                  <a:srgbClr val="222222"/>
                </a:solidFill>
                <a:effectLst/>
                <a:latin typeface="Calibri" panose="020F0502020204030204" pitchFamily="34" charset="0"/>
              </a:rPr>
              <a:t>Open Floor Discussion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00200" y="2286000"/>
            <a:ext cx="5995987" cy="37099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074" name="Text Box 10"/>
          <p:cNvSpPr txBox="1">
            <a:spLocks noChangeArrowheads="1"/>
          </p:cNvSpPr>
          <p:nvPr/>
        </p:nvSpPr>
        <p:spPr bwMode="auto">
          <a:xfrm>
            <a:off x="3810000" y="5943600"/>
            <a:ext cx="1524000" cy="685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 eaLnBrk="0" hangingPunct="0"/>
            <a:r>
              <a:rPr lang="en-US" sz="1200" b="0" dirty="0">
                <a:cs typeface="Times New Roman" pitchFamily="18" charset="0"/>
              </a:rPr>
              <a:t>Acts 2: 43</a:t>
            </a:r>
            <a:endParaRPr lang="en-US" sz="1200" b="0" dirty="0"/>
          </a:p>
          <a:p>
            <a:pPr algn="ctr" eaLnBrk="0" hangingPunct="0"/>
            <a:r>
              <a:rPr lang="en-US" sz="1200" b="0" dirty="0">
                <a:cs typeface="Times New Roman" pitchFamily="18" charset="0"/>
              </a:rPr>
              <a:t>Spiritual Maturity Biblical Education</a:t>
            </a:r>
            <a:endParaRPr lang="en-US" sz="1200" b="0" dirty="0"/>
          </a:p>
        </p:txBody>
      </p:sp>
      <p:sp>
        <p:nvSpPr>
          <p:cNvPr id="3075" name="Text Box 9"/>
          <p:cNvSpPr txBox="1">
            <a:spLocks noChangeArrowheads="1"/>
          </p:cNvSpPr>
          <p:nvPr/>
        </p:nvSpPr>
        <p:spPr bwMode="auto">
          <a:xfrm>
            <a:off x="1066800" y="4648200"/>
            <a:ext cx="20574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1200" b="0" dirty="0">
                <a:cs typeface="Times New Roman" pitchFamily="18" charset="0"/>
              </a:rPr>
              <a:t>Acts 2: 46</a:t>
            </a:r>
            <a:endParaRPr lang="en-US" sz="1200" b="0" dirty="0"/>
          </a:p>
          <a:p>
            <a:pPr algn="r" eaLnBrk="0" hangingPunct="0"/>
            <a:r>
              <a:rPr lang="en-US" sz="1200" b="0" dirty="0">
                <a:cs typeface="Times New Roman" pitchFamily="18" charset="0"/>
              </a:rPr>
              <a:t>Encouraging  Congregation</a:t>
            </a:r>
            <a:endParaRPr lang="en-US" sz="1200" b="0" dirty="0"/>
          </a:p>
          <a:p>
            <a:pPr algn="r" eaLnBrk="0" hangingPunct="0"/>
            <a:endParaRPr lang="en-US" b="0" dirty="0"/>
          </a:p>
        </p:txBody>
      </p:sp>
      <p:sp>
        <p:nvSpPr>
          <p:cNvPr id="3076" name="Text Box 14"/>
          <p:cNvSpPr txBox="1">
            <a:spLocks noChangeArrowheads="1"/>
          </p:cNvSpPr>
          <p:nvPr/>
        </p:nvSpPr>
        <p:spPr bwMode="auto">
          <a:xfrm>
            <a:off x="1524000" y="2971800"/>
            <a:ext cx="16002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 eaLnBrk="0" hangingPunct="0"/>
            <a:r>
              <a:rPr lang="en-US" sz="1200" b="0" dirty="0">
                <a:cs typeface="Times New Roman" pitchFamily="18" charset="0"/>
              </a:rPr>
              <a:t>Acts 2: 42</a:t>
            </a:r>
            <a:endParaRPr lang="en-US" sz="1200" b="0" dirty="0"/>
          </a:p>
          <a:p>
            <a:pPr algn="r" eaLnBrk="0" hangingPunct="0"/>
            <a:r>
              <a:rPr lang="en-US" sz="1200" b="0" dirty="0">
                <a:cs typeface="Times New Roman" pitchFamily="18" charset="0"/>
              </a:rPr>
              <a:t>Magnify the Lord</a:t>
            </a:r>
            <a:endParaRPr lang="en-US" sz="1200" b="0" dirty="0"/>
          </a:p>
          <a:p>
            <a:pPr algn="r" eaLnBrk="0" hangingPunct="0"/>
            <a:endParaRPr lang="en-US" sz="1200" b="0" dirty="0"/>
          </a:p>
        </p:txBody>
      </p:sp>
      <p:sp>
        <p:nvSpPr>
          <p:cNvPr id="3077" name="Text Box 8"/>
          <p:cNvSpPr txBox="1">
            <a:spLocks noChangeArrowheads="1"/>
          </p:cNvSpPr>
          <p:nvPr/>
        </p:nvSpPr>
        <p:spPr bwMode="auto">
          <a:xfrm>
            <a:off x="5715000" y="2971800"/>
            <a:ext cx="1331843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200" b="0" dirty="0">
                <a:cs typeface="Times New Roman" pitchFamily="18" charset="0"/>
              </a:rPr>
              <a:t>Acts 2: 45</a:t>
            </a:r>
            <a:endParaRPr lang="en-US" sz="1200" b="0" dirty="0"/>
          </a:p>
          <a:p>
            <a:pPr algn="r" eaLnBrk="0" hangingPunct="0"/>
            <a:r>
              <a:rPr lang="en-US" sz="1200" b="0" dirty="0">
                <a:cs typeface="Times New Roman" pitchFamily="18" charset="0"/>
              </a:rPr>
              <a:t>Serving Others</a:t>
            </a:r>
            <a:endParaRPr lang="en-US" sz="1200" b="0" dirty="0"/>
          </a:p>
        </p:txBody>
      </p:sp>
      <p:sp>
        <p:nvSpPr>
          <p:cNvPr id="3078" name="Text Box 13"/>
          <p:cNvSpPr txBox="1">
            <a:spLocks noChangeArrowheads="1"/>
          </p:cNvSpPr>
          <p:nvPr/>
        </p:nvSpPr>
        <p:spPr bwMode="auto">
          <a:xfrm>
            <a:off x="5867400" y="4648200"/>
            <a:ext cx="2667000" cy="533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eaLnBrk="0" hangingPunct="0"/>
            <a:r>
              <a:rPr lang="en-US" sz="1200" b="0" dirty="0">
                <a:cs typeface="Times New Roman" pitchFamily="18" charset="0"/>
              </a:rPr>
              <a:t>Acts 2: 47</a:t>
            </a:r>
            <a:endParaRPr lang="en-US" sz="1200" b="0" dirty="0"/>
          </a:p>
          <a:p>
            <a:pPr eaLnBrk="0" hangingPunct="0"/>
            <a:r>
              <a:rPr lang="en-US" sz="1200" b="0" dirty="0">
                <a:cs typeface="Times New Roman" pitchFamily="18" charset="0"/>
              </a:rPr>
              <a:t>Mission – Local to International</a:t>
            </a:r>
            <a:endParaRPr lang="en-US" sz="1200" b="0" dirty="0"/>
          </a:p>
          <a:p>
            <a:pPr eaLnBrk="0" hangingPunct="0"/>
            <a:endParaRPr lang="en-US" sz="1200" b="0" dirty="0"/>
          </a:p>
        </p:txBody>
      </p:sp>
      <p:sp>
        <p:nvSpPr>
          <p:cNvPr id="3084" name="Rectangle 16"/>
          <p:cNvSpPr>
            <a:spLocks noChangeArrowheads="1"/>
          </p:cNvSpPr>
          <p:nvPr/>
        </p:nvSpPr>
        <p:spPr bwMode="auto">
          <a:xfrm>
            <a:off x="400050" y="1474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indent="457200"/>
            <a:endParaRPr lang="en-US" b="0"/>
          </a:p>
        </p:txBody>
      </p:sp>
      <p:sp>
        <p:nvSpPr>
          <p:cNvPr id="3085" name="Rectangle 22"/>
          <p:cNvSpPr>
            <a:spLocks noChangeArrowheads="1"/>
          </p:cNvSpPr>
          <p:nvPr/>
        </p:nvSpPr>
        <p:spPr bwMode="auto">
          <a:xfrm>
            <a:off x="400050" y="1474788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endParaRPr lang="en-US" b="0"/>
          </a:p>
        </p:txBody>
      </p:sp>
      <p:sp>
        <p:nvSpPr>
          <p:cNvPr id="3086" name="Text Box 23"/>
          <p:cNvSpPr txBox="1">
            <a:spLocks noChangeArrowheads="1"/>
          </p:cNvSpPr>
          <p:nvPr/>
        </p:nvSpPr>
        <p:spPr bwMode="auto">
          <a:xfrm>
            <a:off x="1295400" y="1028700"/>
            <a:ext cx="6248400" cy="12573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600" dirty="0">
                <a:cs typeface="Times New Roman" pitchFamily="18" charset="0"/>
              </a:rPr>
              <a:t>CHURCH PURPOSE</a:t>
            </a:r>
          </a:p>
          <a:p>
            <a:pPr algn="ctr"/>
            <a:r>
              <a:rPr lang="en-US" sz="1600" dirty="0">
                <a:cs typeface="Times New Roman" pitchFamily="18" charset="0"/>
              </a:rPr>
              <a:t>“THE GREAT COMMANDMENT”</a:t>
            </a:r>
            <a:endParaRPr lang="en-US" sz="800" b="0" dirty="0"/>
          </a:p>
          <a:p>
            <a:pPr algn="ctr" eaLnBrk="0" hangingPunct="0"/>
            <a:r>
              <a:rPr lang="en-US" sz="1600" dirty="0">
                <a:cs typeface="Times New Roman" pitchFamily="18" charset="0"/>
              </a:rPr>
              <a:t>Matthew 22:37, 39 </a:t>
            </a:r>
            <a:endParaRPr lang="en-US" sz="800" b="0" dirty="0"/>
          </a:p>
          <a:p>
            <a:pPr algn="ctr" eaLnBrk="0" hangingPunct="0"/>
            <a:r>
              <a:rPr lang="en-US" sz="1600" dirty="0">
                <a:cs typeface="Times New Roman" pitchFamily="18" charset="0"/>
              </a:rPr>
              <a:t>“THE GREAT COMMISSION”</a:t>
            </a:r>
            <a:endParaRPr lang="en-US" sz="800" b="0" dirty="0">
              <a:cs typeface="Times New Roman" pitchFamily="18" charset="0"/>
            </a:endParaRPr>
          </a:p>
          <a:p>
            <a:pPr algn="ctr" eaLnBrk="0" hangingPunct="0"/>
            <a:r>
              <a:rPr lang="en-US" sz="1600" dirty="0">
                <a:cs typeface="Times New Roman" pitchFamily="18" charset="0"/>
              </a:rPr>
              <a:t>Matthew 28: 19 - 20</a:t>
            </a:r>
            <a:endParaRPr lang="en-US" sz="800" b="0" dirty="0"/>
          </a:p>
          <a:p>
            <a:pPr eaLnBrk="0" hangingPunct="0"/>
            <a:endParaRPr lang="en-US" b="0" dirty="0"/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810000" y="3505200"/>
            <a:ext cx="1347795" cy="1295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7" name="TextBox 1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Leadership Structure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lum bright="10000"/>
          </a:blip>
          <a:srcRect/>
          <a:stretch>
            <a:fillRect/>
          </a:stretch>
        </p:blipFill>
        <p:spPr bwMode="auto">
          <a:xfrm>
            <a:off x="1219200" y="0"/>
            <a:ext cx="7264400" cy="68432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101" name="Rectangle 7"/>
          <p:cNvSpPr>
            <a:spLocks noChangeArrowheads="1"/>
          </p:cNvSpPr>
          <p:nvPr/>
        </p:nvSpPr>
        <p:spPr bwMode="auto">
          <a:xfrm>
            <a:off x="1600200" y="457200"/>
            <a:ext cx="9144000" cy="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none" anchor="ctr">
            <a:spAutoFit/>
          </a:bodyPr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0" name="Rectangle 59"/>
          <p:cNvSpPr/>
          <p:nvPr/>
        </p:nvSpPr>
        <p:spPr bwMode="auto">
          <a:xfrm>
            <a:off x="7315200" y="1600200"/>
            <a:ext cx="1600200" cy="6096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Executive Board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Eddie Johnson, Jr.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098" name="Text Box 6"/>
          <p:cNvSpPr txBox="1">
            <a:spLocks noChangeArrowheads="1"/>
          </p:cNvSpPr>
          <p:nvPr/>
        </p:nvSpPr>
        <p:spPr bwMode="auto">
          <a:xfrm>
            <a:off x="2667000" y="152400"/>
            <a:ext cx="4343400" cy="6858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H O L Y   S P I R I T</a:t>
            </a:r>
            <a:endParaRPr kumimoji="0" lang="en-US" sz="9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02" name="Text Box 18"/>
          <p:cNvSpPr txBox="1">
            <a:spLocks noChangeArrowheads="1"/>
          </p:cNvSpPr>
          <p:nvPr/>
        </p:nvSpPr>
        <p:spPr bwMode="auto">
          <a:xfrm>
            <a:off x="1752600" y="4495800"/>
            <a:ext cx="13716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Minister of Worship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LaTonya Riley</a:t>
            </a:r>
            <a:endParaRPr kumimoji="0" lang="en-US" sz="14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03" name="Text Box 17"/>
          <p:cNvSpPr txBox="1">
            <a:spLocks noChangeArrowheads="1"/>
          </p:cNvSpPr>
          <p:nvPr/>
        </p:nvSpPr>
        <p:spPr bwMode="auto">
          <a:xfrm>
            <a:off x="4648200" y="4495800"/>
            <a:ext cx="12954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Pastor of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Fellowship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David Hill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  </a:t>
            </a:r>
          </a:p>
        </p:txBody>
      </p:sp>
      <p:sp>
        <p:nvSpPr>
          <p:cNvPr id="4104" name="Text Box 16"/>
          <p:cNvSpPr txBox="1">
            <a:spLocks noChangeArrowheads="1"/>
          </p:cNvSpPr>
          <p:nvPr/>
        </p:nvSpPr>
        <p:spPr bwMode="auto">
          <a:xfrm>
            <a:off x="6019800" y="4495800"/>
            <a:ext cx="12954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Pastor of Discipleship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Vacant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4105" name="Line 11"/>
          <p:cNvSpPr>
            <a:spLocks noChangeShapeType="1"/>
          </p:cNvSpPr>
          <p:nvPr/>
        </p:nvSpPr>
        <p:spPr bwMode="auto">
          <a:xfrm>
            <a:off x="6019800" y="3048000"/>
            <a:ext cx="1905000" cy="1447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08" name="Line 28"/>
          <p:cNvSpPr>
            <a:spLocks noChangeShapeType="1"/>
          </p:cNvSpPr>
          <p:nvPr/>
        </p:nvSpPr>
        <p:spPr bwMode="auto">
          <a:xfrm flipH="1">
            <a:off x="1142999" y="3048000"/>
            <a:ext cx="2514600" cy="1447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09" name="Line 29"/>
          <p:cNvSpPr>
            <a:spLocks noChangeShapeType="1"/>
          </p:cNvSpPr>
          <p:nvPr/>
        </p:nvSpPr>
        <p:spPr bwMode="auto">
          <a:xfrm flipH="1">
            <a:off x="2590800" y="3086100"/>
            <a:ext cx="1676396" cy="14097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10" name="Line 30"/>
          <p:cNvSpPr>
            <a:spLocks noChangeShapeType="1"/>
          </p:cNvSpPr>
          <p:nvPr/>
        </p:nvSpPr>
        <p:spPr bwMode="auto">
          <a:xfrm flipH="1">
            <a:off x="3733800" y="3048000"/>
            <a:ext cx="990600" cy="1447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12" name="Line 32"/>
          <p:cNvSpPr>
            <a:spLocks noChangeShapeType="1"/>
          </p:cNvSpPr>
          <p:nvPr/>
        </p:nvSpPr>
        <p:spPr bwMode="auto">
          <a:xfrm>
            <a:off x="1905000" y="1981200"/>
            <a:ext cx="1676400" cy="7620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4113" name="Line 33"/>
          <p:cNvSpPr>
            <a:spLocks noChangeShapeType="1"/>
          </p:cNvSpPr>
          <p:nvPr/>
        </p:nvSpPr>
        <p:spPr bwMode="auto">
          <a:xfrm>
            <a:off x="5257798" y="3086101"/>
            <a:ext cx="1143002" cy="14096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26" name="Straight Connector 25"/>
          <p:cNvCxnSpPr/>
          <p:nvPr/>
        </p:nvCxnSpPr>
        <p:spPr bwMode="auto">
          <a:xfrm flipV="1">
            <a:off x="304800" y="1600200"/>
            <a:ext cx="0" cy="838200"/>
          </a:xfrm>
          <a:prstGeom prst="line">
            <a:avLst/>
          </a:prstGeom>
          <a:solidFill>
            <a:schemeClr val="accent1"/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55" name="Line 11"/>
          <p:cNvSpPr>
            <a:spLocks noChangeShapeType="1"/>
          </p:cNvSpPr>
          <p:nvPr/>
        </p:nvSpPr>
        <p:spPr bwMode="auto">
          <a:xfrm flipV="1">
            <a:off x="6095994" y="1978532"/>
            <a:ext cx="1219202" cy="761999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7" name="Line 11"/>
          <p:cNvSpPr>
            <a:spLocks noChangeShapeType="1"/>
          </p:cNvSpPr>
          <p:nvPr/>
        </p:nvSpPr>
        <p:spPr bwMode="auto">
          <a:xfrm flipH="1">
            <a:off x="8153400" y="2209800"/>
            <a:ext cx="0" cy="2286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69" name="Text Box 16"/>
          <p:cNvSpPr txBox="1">
            <a:spLocks noChangeArrowheads="1"/>
          </p:cNvSpPr>
          <p:nvPr/>
        </p:nvSpPr>
        <p:spPr bwMode="auto">
          <a:xfrm>
            <a:off x="3200400" y="4495800"/>
            <a:ext cx="13716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Pastor of 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Student Ministries</a:t>
            </a:r>
            <a:r>
              <a:rPr kumimoji="0" lang="en-US" sz="13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Roddrick  Siplin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0" name="Line 29"/>
          <p:cNvSpPr>
            <a:spLocks noChangeShapeType="1"/>
          </p:cNvSpPr>
          <p:nvPr/>
        </p:nvSpPr>
        <p:spPr bwMode="auto">
          <a:xfrm>
            <a:off x="4953000" y="3048000"/>
            <a:ext cx="76200" cy="1447800"/>
          </a:xfrm>
          <a:prstGeom prst="line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</p:spPr>
        <p:txBody>
          <a:bodyPr/>
          <a:lstStyle/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1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71" name="Text Box 16"/>
          <p:cNvSpPr txBox="1">
            <a:spLocks noChangeArrowheads="1"/>
          </p:cNvSpPr>
          <p:nvPr/>
        </p:nvSpPr>
        <p:spPr bwMode="auto">
          <a:xfrm>
            <a:off x="152400" y="2819400"/>
            <a:ext cx="1219200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Pre-School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Tanya Mason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72" name="Text Box 16"/>
          <p:cNvSpPr txBox="1">
            <a:spLocks noChangeArrowheads="1"/>
          </p:cNvSpPr>
          <p:nvPr/>
        </p:nvSpPr>
        <p:spPr bwMode="auto">
          <a:xfrm>
            <a:off x="1447800" y="2819400"/>
            <a:ext cx="1411798" cy="6096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Elementary</a:t>
            </a:r>
            <a:r>
              <a:rPr kumimoji="0" lang="en-US" sz="15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   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R</a:t>
            </a:r>
            <a:r>
              <a:rPr lang="en-US" sz="1400" b="0" i="1" dirty="0" err="1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uth</a:t>
            </a:r>
            <a:r>
              <a:rPr lang="en-US" sz="1400" b="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 Lubin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1" name="Text Box 16"/>
          <p:cNvSpPr txBox="1">
            <a:spLocks noChangeArrowheads="1"/>
          </p:cNvSpPr>
          <p:nvPr/>
        </p:nvSpPr>
        <p:spPr bwMode="auto">
          <a:xfrm>
            <a:off x="7315200" y="2438400"/>
            <a:ext cx="1600200" cy="533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Deacon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Board</a:t>
            </a:r>
          </a:p>
        </p:txBody>
      </p:sp>
      <p:sp>
        <p:nvSpPr>
          <p:cNvPr id="82" name="Text Box 18"/>
          <p:cNvSpPr txBox="1">
            <a:spLocks noChangeArrowheads="1"/>
          </p:cNvSpPr>
          <p:nvPr/>
        </p:nvSpPr>
        <p:spPr bwMode="auto">
          <a:xfrm>
            <a:off x="381000" y="4495800"/>
            <a:ext cx="12954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Pastor of Evangelism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Aaron Lewis</a:t>
            </a:r>
          </a:p>
        </p:txBody>
      </p:sp>
      <p:sp>
        <p:nvSpPr>
          <p:cNvPr id="4107" name="Text Box 13"/>
          <p:cNvSpPr txBox="1">
            <a:spLocks noChangeArrowheads="1"/>
          </p:cNvSpPr>
          <p:nvPr/>
        </p:nvSpPr>
        <p:spPr bwMode="auto">
          <a:xfrm>
            <a:off x="3581400" y="2514600"/>
            <a:ext cx="2514600" cy="571500"/>
          </a:xfrm>
          <a:prstGeom prst="rect">
            <a:avLst/>
          </a:prstGeom>
          <a:solidFill>
            <a:schemeClr val="bg1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Pastoral Leadership</a:t>
            </a:r>
            <a:endParaRPr kumimoji="0" lang="en-US" sz="9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Team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84" name="Straight Connector 83"/>
          <p:cNvCxnSpPr>
            <a:stCxn id="4098" idx="2"/>
            <a:endCxn id="4107" idx="0"/>
          </p:cNvCxnSpPr>
          <p:nvPr/>
        </p:nvCxnSpPr>
        <p:spPr bwMode="auto">
          <a:xfrm rot="5400000">
            <a:off x="4000500" y="1676400"/>
            <a:ext cx="1676400" cy="1588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sp>
        <p:nvSpPr>
          <p:cNvPr id="4099" name="Text Box 5"/>
          <p:cNvSpPr txBox="1">
            <a:spLocks noChangeArrowheads="1"/>
          </p:cNvSpPr>
          <p:nvPr/>
        </p:nvSpPr>
        <p:spPr bwMode="auto">
          <a:xfrm>
            <a:off x="2971800" y="1219200"/>
            <a:ext cx="3657600" cy="7620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Times New Roman" pitchFamily="18" charset="0"/>
              </a:rPr>
              <a:t>Senior Teaching Pastor</a:t>
            </a:r>
            <a:endParaRPr kumimoji="0" lang="en-US" sz="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Todd Hammond</a:t>
            </a:r>
          </a:p>
        </p:txBody>
      </p:sp>
      <p:sp>
        <p:nvSpPr>
          <p:cNvPr id="86" name="Text Box 16"/>
          <p:cNvSpPr txBox="1">
            <a:spLocks noChangeArrowheads="1"/>
          </p:cNvSpPr>
          <p:nvPr/>
        </p:nvSpPr>
        <p:spPr bwMode="auto">
          <a:xfrm>
            <a:off x="7391400" y="4495800"/>
            <a:ext cx="1371600" cy="914400"/>
          </a:xfrm>
          <a:prstGeom prst="rect">
            <a:avLst/>
          </a:prstGeom>
          <a:solidFill>
            <a:srgbClr val="FFFFFF"/>
          </a:solidFill>
          <a:ln w="9525">
            <a:solidFill>
              <a:srgbClr val="000000"/>
            </a:solidFill>
            <a:miter lim="800000"/>
            <a:headEnd/>
            <a:tailEnd/>
          </a:ln>
        </p:spPr>
        <p:txBody>
          <a:bodyPr/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Pastor of Ministry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Andre’ Saunders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Times New Roman" pitchFamily="18" charset="0"/>
              <a:ea typeface="+mn-ea"/>
              <a:cs typeface="Times New Roman" pitchFamily="18" charset="0"/>
            </a:endParaRPr>
          </a:p>
        </p:txBody>
      </p:sp>
      <p:sp>
        <p:nvSpPr>
          <p:cNvPr id="87" name="TextBox 86"/>
          <p:cNvSpPr txBox="1"/>
          <p:nvPr/>
        </p:nvSpPr>
        <p:spPr>
          <a:xfrm>
            <a:off x="533400" y="5551974"/>
            <a:ext cx="8077200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Supporting Ministers</a:t>
            </a:r>
            <a:b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Harold Frazier, Darryl Anderson, Thomas Wickes, </a:t>
            </a:r>
            <a:b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</a:br>
            <a:r>
              <a:rPr lang="en-US" sz="1400" b="0" i="1" dirty="0">
                <a:solidFill>
                  <a:srgbClr val="000000"/>
                </a:solidFill>
              </a:rPr>
              <a:t>Nathaniel Bonner</a:t>
            </a:r>
            <a:r>
              <a:rPr kumimoji="0" lang="en-US" sz="1400" b="0" i="1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rPr>
              <a:t>, Rickey Houston, Wallace Bowers</a:t>
            </a:r>
            <a:endParaRPr kumimoji="0" lang="en-US" sz="1800" b="0" i="1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sp>
        <p:nvSpPr>
          <p:cNvPr id="38" name="Rectangle 37"/>
          <p:cNvSpPr/>
          <p:nvPr/>
        </p:nvSpPr>
        <p:spPr bwMode="auto">
          <a:xfrm>
            <a:off x="304800" y="1524000"/>
            <a:ext cx="1600200" cy="914400"/>
          </a:xfrm>
          <a:prstGeom prst="rect">
            <a:avLst/>
          </a:prstGeom>
          <a:solidFill>
            <a:schemeClr val="bg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numCol="1" rtlCol="0" anchor="t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lang="en-US" sz="1400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Exec. Pastor/ </a:t>
            </a:r>
            <a: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  <a:t>Business Admin</a:t>
            </a:r>
            <a:br>
              <a:rPr kumimoji="0" lang="en-US" sz="1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imes New Roman" pitchFamily="18" charset="0"/>
                <a:ea typeface="+mn-ea"/>
                <a:cs typeface="Times New Roman" pitchFamily="18" charset="0"/>
              </a:rPr>
            </a:br>
            <a:r>
              <a:rPr lang="en-US" sz="1400" b="0" i="1" dirty="0">
                <a:solidFill>
                  <a:srgbClr val="000000"/>
                </a:solidFill>
                <a:latin typeface="Times New Roman" pitchFamily="18" charset="0"/>
                <a:cs typeface="Times New Roman" pitchFamily="18" charset="0"/>
              </a:rPr>
              <a:t>Rickey Houston</a:t>
            </a:r>
            <a:endParaRPr kumimoji="0" lang="en-US" sz="1400" b="1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 charset="0"/>
              <a:ea typeface="+mn-ea"/>
              <a:cs typeface="+mn-cs"/>
            </a:endParaRPr>
          </a:p>
        </p:txBody>
      </p:sp>
      <p:cxnSp>
        <p:nvCxnSpPr>
          <p:cNvPr id="3" name="Straight Connector 2">
            <a:extLst>
              <a:ext uri="{FF2B5EF4-FFF2-40B4-BE49-F238E27FC236}">
                <a16:creationId xmlns:a16="http://schemas.microsoft.com/office/drawing/2014/main" id="{34D21BAE-C228-2F38-BE36-87B034980D19}"/>
              </a:ext>
            </a:extLst>
          </p:cNvPr>
          <p:cNvCxnSpPr/>
          <p:nvPr/>
        </p:nvCxnSpPr>
        <p:spPr bwMode="auto">
          <a:xfrm flipH="1">
            <a:off x="2859598" y="2971800"/>
            <a:ext cx="721802" cy="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  <p:cxnSp>
        <p:nvCxnSpPr>
          <p:cNvPr id="11" name="Straight Connector 10">
            <a:extLst>
              <a:ext uri="{FF2B5EF4-FFF2-40B4-BE49-F238E27FC236}">
                <a16:creationId xmlns:a16="http://schemas.microsoft.com/office/drawing/2014/main" id="{014F868F-7C03-F404-A249-56288733949A}"/>
              </a:ext>
            </a:extLst>
          </p:cNvPr>
          <p:cNvCxnSpPr>
            <a:endCxn id="72" idx="1"/>
          </p:cNvCxnSpPr>
          <p:nvPr/>
        </p:nvCxnSpPr>
        <p:spPr bwMode="auto">
          <a:xfrm>
            <a:off x="1371600" y="3086100"/>
            <a:ext cx="76200" cy="38100"/>
          </a:xfrm>
          <a:prstGeom prst="line">
            <a:avLst/>
          </a:prstGeom>
          <a:solidFill>
            <a:schemeClr val="accent1"/>
          </a:solidFill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</p:cxn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FA99796-F233-35F1-86F6-B0FE9E1C101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066800"/>
            <a:ext cx="9144000" cy="367537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905000" y="3810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High Level Transition Timeline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EA6B76E3-AFB8-1122-C413-807E3EAD0EC4}"/>
              </a:ext>
            </a:extLst>
          </p:cNvPr>
          <p:cNvSpPr/>
          <p:nvPr/>
        </p:nvSpPr>
        <p:spPr>
          <a:xfrm>
            <a:off x="7772400" y="904220"/>
            <a:ext cx="45719" cy="4572000"/>
          </a:xfrm>
          <a:prstGeom prst="rect">
            <a:avLst/>
          </a:prstGeom>
          <a:solidFill>
            <a:srgbClr val="C00000"/>
          </a:solidFill>
          <a:ln>
            <a:solidFill>
              <a:schemeClr val="tx1">
                <a:lumMod val="95000"/>
                <a:lumOff val="5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ot="0" spcFirstLastPara="0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marL="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endParaRPr lang="en-US" sz="110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2A0ABDC5-A460-8CE3-76A6-0B1A70FD271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2400" y="4953000"/>
            <a:ext cx="4038600" cy="1066800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C9CD97E0-3169-C9F3-3279-8ABB5A6D4E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12957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836 Days of Progress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23FFB39-6A19-71FE-24DF-8A858FEE38FA}"/>
              </a:ext>
            </a:extLst>
          </p:cNvPr>
          <p:cNvSpPr txBox="1"/>
          <p:nvPr/>
        </p:nvSpPr>
        <p:spPr>
          <a:xfrm>
            <a:off x="381000" y="457200"/>
            <a:ext cx="8305800" cy="55463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Evangelism Revival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Love, </a:t>
            </a:r>
            <a:r>
              <a:rPr lang="en-US" dirty="0" err="1"/>
              <a:t>Transformation,Mental</a:t>
            </a:r>
            <a:r>
              <a:rPr lang="en-US" dirty="0"/>
              <a:t> Wellness, Acts, Romans, OT Bible Studies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Summer Bible Studies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VBS and Mini-College Tour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Nursery &amp; Toddler In-Service Care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Successful Homecoming 2023 (prepare for 2025)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Hired New Academy Principle (AGAIN)</a:t>
            </a:r>
          </a:p>
          <a:p>
            <a:pPr marL="285750" indent="-285750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dirty="0"/>
              <a:t>Members Stewardship and congregation growth</a:t>
            </a:r>
          </a:p>
          <a:p>
            <a:pPr marL="285750" indent="-285750">
              <a:lnSpc>
                <a:spcPct val="200000"/>
              </a:lnSpc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n-US" dirty="0"/>
              <a:t>Dedications, Baptisms, Weddings, Wellness, Fair, Women…</a:t>
            </a:r>
          </a:p>
          <a:p>
            <a:pPr marL="285750" indent="-285750">
              <a:lnSpc>
                <a:spcPct val="200000"/>
              </a:lnSpc>
              <a:buBlip>
                <a:blip r:embed="rId4">
                  <a:extLst>
                    <a:ext uri="{96DAC541-7B7A-43D3-8B79-37D633B846F1}">
                      <asvg:svgBlip xmlns:asvg="http://schemas.microsoft.com/office/drawing/2016/SVG/main" r:embed="rId5"/>
                    </a:ext>
                  </a:extLst>
                </a:blip>
              </a:buBlip>
            </a:pPr>
            <a:r>
              <a:rPr lang="en-US" dirty="0"/>
              <a:t>Security, Van, New Bible Studies, and more!</a:t>
            </a:r>
          </a:p>
        </p:txBody>
      </p:sp>
    </p:spTree>
    <p:extLst>
      <p:ext uri="{BB962C8B-B14F-4D97-AF65-F5344CB8AC3E}">
        <p14:creationId xmlns:p14="http://schemas.microsoft.com/office/powerpoint/2010/main" val="3731284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9AF2CEFC-C341-E618-B9D0-546A100C3C3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>
            <a:extLst>
              <a:ext uri="{FF2B5EF4-FFF2-40B4-BE49-F238E27FC236}">
                <a16:creationId xmlns:a16="http://schemas.microsoft.com/office/drawing/2014/main" id="{802A6874-0C49-98C0-A267-D1CABE2C32D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21049CD8-6CB7-6C01-F12A-FB392EF3B588}"/>
              </a:ext>
            </a:extLst>
          </p:cNvPr>
          <p:cNvSpPr txBox="1"/>
          <p:nvPr/>
        </p:nvSpPr>
        <p:spPr>
          <a:xfrm>
            <a:off x="1905000" y="129570"/>
            <a:ext cx="55626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836 Days of Progress</a:t>
            </a:r>
            <a:br>
              <a:rPr lang="en-US" sz="2800" dirty="0">
                <a:solidFill>
                  <a:srgbClr val="3D005A"/>
                </a:solidFill>
              </a:rPr>
            </a:br>
            <a:r>
              <a:rPr lang="en-US" sz="2400" dirty="0">
                <a:solidFill>
                  <a:srgbClr val="3D005A"/>
                </a:solidFill>
              </a:rPr>
              <a:t>Our Growth Signals</a:t>
            </a:r>
            <a:br>
              <a:rPr lang="en-US" sz="2400" dirty="0">
                <a:solidFill>
                  <a:srgbClr val="3D005A"/>
                </a:solidFill>
              </a:rPr>
            </a:br>
            <a:r>
              <a:rPr lang="en-US" sz="2000" b="0" i="1" dirty="0">
                <a:solidFill>
                  <a:srgbClr val="3D005A"/>
                </a:solidFill>
              </a:rPr>
              <a:t>(Acts 2:41-47)</a:t>
            </a:r>
            <a:endParaRPr lang="en-US" sz="2400" b="0" i="1" dirty="0">
              <a:solidFill>
                <a:srgbClr val="3D005A"/>
              </a:solidFill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999FF64A-B478-7479-9F77-40ACAC3BB18A}"/>
              </a:ext>
            </a:extLst>
          </p:cNvPr>
          <p:cNvSpPr txBox="1"/>
          <p:nvPr/>
        </p:nvSpPr>
        <p:spPr>
          <a:xfrm>
            <a:off x="419100" y="1295242"/>
            <a:ext cx="8305800" cy="426751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In-depth discipleship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Incredible stewardship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Intimate fellowship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Influential worship</a:t>
            </a:r>
          </a:p>
          <a:p>
            <a:pPr marL="285750" indent="-285750" algn="ctr">
              <a:lnSpc>
                <a:spcPct val="200000"/>
              </a:lnSpc>
              <a:buFont typeface="Wingdings" panose="05000000000000000000" pitchFamily="2" charset="2"/>
              <a:buChar char="ü"/>
            </a:pPr>
            <a:r>
              <a:rPr lang="en-US" sz="2800" dirty="0"/>
              <a:t>Increased partnership</a:t>
            </a:r>
          </a:p>
        </p:txBody>
      </p:sp>
    </p:spTree>
    <p:extLst>
      <p:ext uri="{BB962C8B-B14F-4D97-AF65-F5344CB8AC3E}">
        <p14:creationId xmlns:p14="http://schemas.microsoft.com/office/powerpoint/2010/main" val="718459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162800" y="4948224"/>
            <a:ext cx="1981200" cy="190977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TextBox 6"/>
          <p:cNvSpPr txBox="1"/>
          <p:nvPr/>
        </p:nvSpPr>
        <p:spPr>
          <a:xfrm>
            <a:off x="1905000" y="152400"/>
            <a:ext cx="556260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800" dirty="0">
                <a:solidFill>
                  <a:srgbClr val="3D005A"/>
                </a:solidFill>
              </a:rPr>
              <a:t>Ministry Leaders</a:t>
            </a:r>
          </a:p>
        </p:txBody>
      </p:sp>
      <p:sp>
        <p:nvSpPr>
          <p:cNvPr id="4" name="Rectangle 3"/>
          <p:cNvSpPr/>
          <p:nvPr/>
        </p:nvSpPr>
        <p:spPr>
          <a:xfrm>
            <a:off x="419100" y="914400"/>
            <a:ext cx="8534400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/>
              <a:t>What God expect from Leaders:</a:t>
            </a:r>
            <a:br>
              <a:rPr lang="en-US" dirty="0"/>
            </a:br>
            <a:endParaRPr lang="en-US" dirty="0"/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Leaders demonstrate spiritual maturity. (Ref Gal 5)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Leaders are constantly in a position to learn.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Leaders respect and follow authority.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Leaders are welcoming, forgiving, and faithful.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Focus on how you and the ministry are demonstrating God’s Love and creating opportunity to share the Gospel.</a:t>
            </a:r>
          </a:p>
          <a:p>
            <a:pPr marL="342900" indent="-342900">
              <a:buFont typeface="+mj-lt"/>
              <a:buAutoNum type="arabicPeriod"/>
            </a:pPr>
            <a:r>
              <a:rPr lang="en-US" dirty="0"/>
              <a:t>Leave behind old ways of thinking. Be daring.</a:t>
            </a:r>
          </a:p>
          <a:p>
            <a:pPr marL="342900" indent="-342900"/>
            <a:endParaRPr lang="en-US" dirty="0"/>
          </a:p>
          <a:p>
            <a:r>
              <a:rPr lang="en-US" dirty="0"/>
              <a:t>What Leaders should expect from Pastors:</a:t>
            </a:r>
          </a:p>
          <a:p>
            <a:r>
              <a:rPr lang="en-US" dirty="0"/>
              <a:t>We are Spirit led, biblically based, and Kingdom minded!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CREDIBILITY	-	SENSITIVITY	-	HUMILITY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91440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1800" b="1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10564</TotalTime>
  <Words>925</Words>
  <Application>Microsoft Office PowerPoint</Application>
  <PresentationFormat>On-screen Show (4:3)</PresentationFormat>
  <Paragraphs>147</Paragraphs>
  <Slides>14</Slides>
  <Notes>3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20" baseType="lpstr">
      <vt:lpstr>Arial</vt:lpstr>
      <vt:lpstr>Arial Rounded MT Bold</vt:lpstr>
      <vt:lpstr>Calibri</vt:lpstr>
      <vt:lpstr>Times New Roman</vt:lpstr>
      <vt:lpstr>Wingdings</vt:lpstr>
      <vt:lpstr>Default Design</vt:lpstr>
      <vt:lpstr>WELCOME TO THE MINISTRY LEADER MEETING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setup</dc:creator>
  <cp:lastModifiedBy>Hammond, Todd E.</cp:lastModifiedBy>
  <cp:revision>75</cp:revision>
  <dcterms:created xsi:type="dcterms:W3CDTF">2008-01-22T16:41:16Z</dcterms:created>
  <dcterms:modified xsi:type="dcterms:W3CDTF">2025-06-14T12:55:36Z</dcterms:modified>
</cp:coreProperties>
</file>